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332B39-E75C-4812-9F24-55F341CF13CD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DE069A-B77B-4C0C-8F5A-1D1D866DDC7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E069A-B77B-4C0C-8F5A-1D1D866DDC76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BD68-4AB4-4948-A309-5FB89B08D610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78EB3-115D-443F-81D2-EEA79E31EC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BD68-4AB4-4948-A309-5FB89B08D610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78EB3-115D-443F-81D2-EEA79E31EC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BD68-4AB4-4948-A309-5FB89B08D610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78EB3-115D-443F-81D2-EEA79E31EC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BD68-4AB4-4948-A309-5FB89B08D610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78EB3-115D-443F-81D2-EEA79E31EC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BD68-4AB4-4948-A309-5FB89B08D610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78EB3-115D-443F-81D2-EEA79E31EC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BD68-4AB4-4948-A309-5FB89B08D610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78EB3-115D-443F-81D2-EEA79E31EC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BD68-4AB4-4948-A309-5FB89B08D610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78EB3-115D-443F-81D2-EEA79E31EC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BD68-4AB4-4948-A309-5FB89B08D610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78EB3-115D-443F-81D2-EEA79E31EC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BD68-4AB4-4948-A309-5FB89B08D610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78EB3-115D-443F-81D2-EEA79E31EC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BD68-4AB4-4948-A309-5FB89B08D610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78EB3-115D-443F-81D2-EEA79E31EC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BD68-4AB4-4948-A309-5FB89B08D610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78EB3-115D-443F-81D2-EEA79E31EC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39BD68-4AB4-4948-A309-5FB89B08D610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78EB3-115D-443F-81D2-EEA79E31EC9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Unit 7, Part 3 Notes: Sex-Linked Traits and </a:t>
            </a:r>
            <a:r>
              <a:rPr lang="en-US" b="1" dirty="0" err="1" smtClean="0"/>
              <a:t>Dihybrid</a:t>
            </a:r>
            <a:r>
              <a:rPr lang="en-US" b="1" dirty="0" smtClean="0"/>
              <a:t> Crosses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Pre-AP Biology, Mrs. </a:t>
            </a:r>
            <a:r>
              <a:rPr lang="en-US" dirty="0" err="1" smtClean="0">
                <a:solidFill>
                  <a:schemeClr val="tx1"/>
                </a:solidFill>
              </a:rPr>
              <a:t>Krouse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Tracking the Inheritance of Two Traits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18-19) Monohybrid vs. </a:t>
            </a:r>
            <a:r>
              <a:rPr lang="en-US" dirty="0" err="1" smtClean="0"/>
              <a:t>dihybrid</a:t>
            </a:r>
            <a:r>
              <a:rPr lang="en-US" dirty="0" smtClean="0"/>
              <a:t> crosses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19) 16 boxes in a </a:t>
            </a:r>
            <a:r>
              <a:rPr lang="en-US" dirty="0" err="1" smtClean="0"/>
              <a:t>dihybrid</a:t>
            </a:r>
            <a:r>
              <a:rPr lang="en-US" dirty="0" smtClean="0"/>
              <a:t> </a:t>
            </a:r>
            <a:r>
              <a:rPr lang="en-US" dirty="0" err="1" smtClean="0"/>
              <a:t>Punnett</a:t>
            </a:r>
            <a:r>
              <a:rPr lang="en-US" dirty="0" smtClean="0"/>
              <a:t> square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20) We usually just count the offspring phenotype frequencies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en-US" dirty="0" err="1" smtClean="0"/>
              <a:t>Dihybrid</a:t>
            </a:r>
            <a:r>
              <a:rPr lang="en-US" dirty="0" smtClean="0"/>
              <a:t> Cross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21)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b="1" dirty="0" smtClean="0"/>
              <a:t>Trait 1</a:t>
            </a:r>
            <a:r>
              <a:rPr lang="en-US" dirty="0" smtClean="0"/>
              <a:t>: G = green leaves and g = yellow leaves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b="1" dirty="0" smtClean="0"/>
              <a:t>Trait 2: </a:t>
            </a:r>
            <a:r>
              <a:rPr lang="en-US" dirty="0" smtClean="0"/>
              <a:t>P = purple flowers and p = white flowers</a:t>
            </a:r>
          </a:p>
          <a:p>
            <a:endParaRPr lang="en-US" dirty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b="1" dirty="0" smtClean="0"/>
              <a:t>Parent Genotypes: </a:t>
            </a:r>
            <a:r>
              <a:rPr lang="en-US" dirty="0" err="1" smtClean="0"/>
              <a:t>GgPp</a:t>
            </a:r>
            <a:r>
              <a:rPr lang="en-US" dirty="0" smtClean="0"/>
              <a:t> x </a:t>
            </a:r>
            <a:r>
              <a:rPr lang="en-US" dirty="0" err="1" smtClean="0"/>
              <a:t>GgPp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b="1" dirty="0" smtClean="0"/>
              <a:t>Rules for Writing </a:t>
            </a:r>
            <a:r>
              <a:rPr lang="en-US" b="1" dirty="0" err="1" smtClean="0"/>
              <a:t>Dihybrid</a:t>
            </a:r>
            <a:r>
              <a:rPr lang="en-US" b="1" dirty="0" smtClean="0"/>
              <a:t> Genotypes:</a:t>
            </a:r>
            <a:endParaRPr lang="en-US" dirty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-Keep the two alleles for a trait together (keep G’s together and P’s together)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-Within a trait, write dominant alleles first (ex: G before g) </a:t>
            </a:r>
          </a:p>
          <a:p>
            <a:pPr>
              <a:buNone/>
            </a:pPr>
            <a:r>
              <a:rPr lang="en-US" dirty="0" smtClean="0"/>
              <a:t>	-Write the alleles in alphabetical order (G before P)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FOIL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22-24)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Use FOIL on the parent genotypes to determine the alleles that go into each gamete on the top and left side of the </a:t>
            </a:r>
            <a:r>
              <a:rPr lang="en-US" dirty="0" err="1" smtClean="0"/>
              <a:t>Punnett</a:t>
            </a:r>
            <a:r>
              <a:rPr lang="en-US" dirty="0" smtClean="0"/>
              <a:t> square</a:t>
            </a:r>
          </a:p>
          <a:p>
            <a:endParaRPr lang="en-US" dirty="0"/>
          </a:p>
          <a:p>
            <a:pPr>
              <a:buNone/>
            </a:pPr>
            <a:r>
              <a:rPr lang="en-US" dirty="0" smtClean="0"/>
              <a:t>	Each gamete should have one allele for each trait (ex: one G and one P)</a:t>
            </a:r>
          </a:p>
          <a:p>
            <a:endParaRPr lang="en-US" dirty="0"/>
          </a:p>
          <a:p>
            <a:pPr>
              <a:buNone/>
            </a:pPr>
            <a:r>
              <a:rPr lang="en-US" dirty="0" smtClean="0"/>
              <a:t>	Let’s use the white board to FOIL the parent genotypes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1981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25) Let’s set up and fill in our </a:t>
            </a:r>
            <a:r>
              <a:rPr lang="en-US" dirty="0" err="1" smtClean="0"/>
              <a:t>dihybrid</a:t>
            </a:r>
            <a:r>
              <a:rPr lang="en-US" dirty="0" smtClean="0"/>
              <a:t> </a:t>
            </a:r>
            <a:r>
              <a:rPr lang="en-US" dirty="0" err="1" smtClean="0"/>
              <a:t>Punnett</a:t>
            </a:r>
            <a:r>
              <a:rPr lang="en-US" dirty="0" smtClean="0"/>
              <a:t> square in the space below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19200" y="2057400"/>
          <a:ext cx="7086600" cy="3429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71650"/>
                <a:gridCol w="1771650"/>
                <a:gridCol w="1771650"/>
                <a:gridCol w="1771650"/>
              </a:tblGrid>
              <a:tr h="85725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7250"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7250"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7250"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4102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26)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Counting offspring phenotype frequencies</a:t>
            </a:r>
          </a:p>
          <a:p>
            <a:pPr>
              <a:buNone/>
            </a:pPr>
            <a:r>
              <a:rPr lang="en-US" dirty="0"/>
              <a:t>	</a:t>
            </a:r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Possible methods = symbol coding, color coding, or crossing out boxes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27)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On the white board, let’s count the offspring phenotypes frequencies for the </a:t>
            </a:r>
            <a:r>
              <a:rPr lang="en-US" dirty="0" err="1" smtClean="0"/>
              <a:t>Punnett</a:t>
            </a:r>
            <a:r>
              <a:rPr lang="en-US" dirty="0" smtClean="0"/>
              <a:t> square on the previous slide.  We will write these frequencies as fractions and ratios. </a:t>
            </a:r>
            <a:r>
              <a:rPr lang="en-US" dirty="0"/>
              <a:t>	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28) These are offspring phenotype frequencies that we ALWAYS see when doing a </a:t>
            </a:r>
            <a:r>
              <a:rPr lang="en-US" dirty="0" err="1" smtClean="0"/>
              <a:t>dihybrid</a:t>
            </a:r>
            <a:r>
              <a:rPr lang="en-US" dirty="0" smtClean="0"/>
              <a:t> cross of two parents that are both heterozygous for both traits (ex: </a:t>
            </a:r>
            <a:r>
              <a:rPr lang="en-US" dirty="0" err="1" smtClean="0"/>
              <a:t>GgPp</a:t>
            </a:r>
            <a:r>
              <a:rPr lang="en-US" dirty="0" smtClean="0"/>
              <a:t> x </a:t>
            </a:r>
            <a:r>
              <a:rPr lang="en-US" dirty="0" err="1" smtClean="0"/>
              <a:t>GgPp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	How do we write these frequencies in more general terms? 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Another Example </a:t>
            </a:r>
            <a:r>
              <a:rPr lang="en-US" dirty="0" err="1" smtClean="0"/>
              <a:t>Dihybrid</a:t>
            </a:r>
            <a:r>
              <a:rPr lang="en-US" dirty="0" smtClean="0"/>
              <a:t> Cross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29)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b="1" dirty="0" smtClean="0"/>
              <a:t>Trait 1</a:t>
            </a:r>
            <a:r>
              <a:rPr lang="en-US" dirty="0" smtClean="0"/>
              <a:t>: R = running mice and r = waltzing mice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b="1" dirty="0" smtClean="0"/>
              <a:t>Trait 2: </a:t>
            </a:r>
            <a:r>
              <a:rPr lang="en-US" dirty="0" smtClean="0"/>
              <a:t>B = black hair and b = brown hair</a:t>
            </a:r>
          </a:p>
          <a:p>
            <a:endParaRPr lang="en-US" dirty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b="1" dirty="0" smtClean="0"/>
              <a:t>Parent Information: </a:t>
            </a:r>
            <a:r>
              <a:rPr lang="en-US" dirty="0"/>
              <a:t>Let’s cross a homozygous running, heterozygous black mouse with a waltzing brown mouse.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30) What are the genotypes of the two parent mice?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	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31) FOIL the parent genotypes to find the gamete alleles that go on the top and left sides of the </a:t>
            </a:r>
            <a:r>
              <a:rPr lang="en-US" dirty="0" err="1" smtClean="0"/>
              <a:t>Punnett</a:t>
            </a:r>
            <a:r>
              <a:rPr lang="en-US" dirty="0" smtClean="0"/>
              <a:t> square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1981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32) Let’s set up and fill in our </a:t>
            </a:r>
            <a:r>
              <a:rPr lang="en-US" dirty="0" err="1" smtClean="0"/>
              <a:t>dihybrid</a:t>
            </a:r>
            <a:r>
              <a:rPr lang="en-US" dirty="0" smtClean="0"/>
              <a:t> </a:t>
            </a:r>
            <a:r>
              <a:rPr lang="en-US" dirty="0" err="1" smtClean="0"/>
              <a:t>Punnett</a:t>
            </a:r>
            <a:r>
              <a:rPr lang="en-US" dirty="0" smtClean="0"/>
              <a:t> square in the space below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19200" y="2057400"/>
          <a:ext cx="7086600" cy="3429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71650"/>
                <a:gridCol w="1771650"/>
                <a:gridCol w="1771650"/>
                <a:gridCol w="1771650"/>
              </a:tblGrid>
              <a:tr h="85725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7250"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725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7250"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33) On the white board, let’s count the offspring phenotypes frequencies for the </a:t>
            </a:r>
            <a:r>
              <a:rPr lang="en-US" dirty="0" err="1" smtClean="0"/>
              <a:t>Punnett</a:t>
            </a:r>
            <a:r>
              <a:rPr lang="en-US" dirty="0" smtClean="0"/>
              <a:t> square on the previous slide.  We will write these frequencies as fractions and ratios.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Types of Chromosomes in a Human Cell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arenR"/>
            </a:pPr>
            <a:r>
              <a:rPr lang="en-US" dirty="0" smtClean="0"/>
              <a:t>Describe what is shown in a </a:t>
            </a:r>
            <a:r>
              <a:rPr lang="en-US" dirty="0" err="1" smtClean="0"/>
              <a:t>karyotype</a:t>
            </a:r>
            <a:r>
              <a:rPr lang="en-US" dirty="0" smtClean="0"/>
              <a:t>.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AutoNum type="arabicParenR"/>
            </a:pPr>
            <a:r>
              <a:rPr lang="en-US" dirty="0" smtClean="0"/>
              <a:t>How many chromosomes are found in a human cell?  How many pairs of chromosomes?</a:t>
            </a:r>
            <a:endParaRPr lang="en-US" dirty="0"/>
          </a:p>
        </p:txBody>
      </p:sp>
      <p:pic>
        <p:nvPicPr>
          <p:cNvPr id="4" name="Picture 3" descr="Image result for autosomes sex chromosomes karyotyp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1905000"/>
            <a:ext cx="4876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4038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3</a:t>
            </a:r>
            <a:r>
              <a:rPr lang="en-US" dirty="0" smtClean="0"/>
              <a:t>) Which pairs are </a:t>
            </a:r>
            <a:r>
              <a:rPr lang="en-US" dirty="0" err="1" smtClean="0"/>
              <a:t>autosomes</a:t>
            </a:r>
            <a:r>
              <a:rPr lang="en-US" dirty="0" smtClean="0"/>
              <a:t>, and which pair is the sex chromosomes?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4) What are the two types of sex chromosomes?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Image result for autosomes sex chromosomes karyotyp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524000"/>
            <a:ext cx="44958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38100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5) Sex chromosomes found in females? Males?</a:t>
            </a:r>
          </a:p>
          <a:p>
            <a:endParaRPr lang="en-US" dirty="0"/>
          </a:p>
          <a:p>
            <a:pPr>
              <a:buNone/>
            </a:pPr>
            <a:r>
              <a:rPr lang="en-US" dirty="0" smtClean="0"/>
              <a:t>6) Traits found on </a:t>
            </a:r>
            <a:r>
              <a:rPr lang="en-US" dirty="0" err="1" smtClean="0"/>
              <a:t>autosomes</a:t>
            </a:r>
            <a:r>
              <a:rPr lang="en-US" dirty="0" smtClean="0"/>
              <a:t>? Traits found on sex chromosomes?</a:t>
            </a:r>
            <a:endParaRPr lang="en-US" dirty="0"/>
          </a:p>
        </p:txBody>
      </p:sp>
      <p:pic>
        <p:nvPicPr>
          <p:cNvPr id="5" name="Picture 4" descr="Image result for autosomes sex chromosomes karyotyp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371600"/>
            <a:ext cx="44958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Sex-Linked Traits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9) What does “linked” mean?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10) X-Linked Traits vs. Y-Linked Traits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11-12) X-Linked Traits have different alleles… what are alleles?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of an X-Linked Trait (hemophilia)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12) What is hemophilia?</a:t>
            </a:r>
          </a:p>
          <a:p>
            <a:endParaRPr lang="en-US" dirty="0"/>
          </a:p>
          <a:p>
            <a:pPr>
              <a:buNone/>
            </a:pPr>
            <a:r>
              <a:rPr lang="en-US" dirty="0" smtClean="0"/>
              <a:t>13) </a:t>
            </a:r>
            <a:r>
              <a:rPr lang="en-US" dirty="0" err="1" smtClean="0"/>
              <a:t>X</a:t>
            </a:r>
            <a:r>
              <a:rPr lang="en-US" baseline="30000" dirty="0" err="1" smtClean="0"/>
              <a:t>h</a:t>
            </a:r>
            <a:r>
              <a:rPr lang="en-US" dirty="0" smtClean="0"/>
              <a:t> = hemophilia allele</a:t>
            </a:r>
          </a:p>
          <a:p>
            <a:pPr>
              <a:buNone/>
            </a:pPr>
            <a:r>
              <a:rPr lang="en-US" dirty="0"/>
              <a:t>	 </a:t>
            </a:r>
            <a:r>
              <a:rPr lang="en-US" dirty="0" smtClean="0"/>
              <a:t>  X</a:t>
            </a:r>
            <a:r>
              <a:rPr lang="en-US" baseline="30000" dirty="0" smtClean="0"/>
              <a:t>H</a:t>
            </a:r>
            <a:r>
              <a:rPr lang="en-US" dirty="0" smtClean="0"/>
              <a:t> = allele for normal blood clotting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Hemophilia: Possible Genotypes and Phenotypes for Males and Females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flipH="1">
            <a:off x="457200" y="167640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15) X-linked recessive traits will be more common in which sex?  Why?</a:t>
            </a:r>
          </a:p>
          <a:p>
            <a:pPr>
              <a:buNone/>
            </a:pPr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71600" y="1828800"/>
          <a:ext cx="6629401" cy="2944368"/>
        </p:xfrm>
        <a:graphic>
          <a:graphicData uri="http://schemas.openxmlformats.org/drawingml/2006/table">
            <a:tbl>
              <a:tblPr/>
              <a:tblGrid>
                <a:gridCol w="2006266"/>
                <a:gridCol w="1744579"/>
                <a:gridCol w="2878556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b="1" dirty="0">
                          <a:latin typeface="Arial"/>
                          <a:ea typeface="Calibri"/>
                          <a:cs typeface="Times New Roman"/>
                        </a:rPr>
                        <a:t>Genotype</a:t>
                      </a:r>
                      <a:endParaRPr lang="en-US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b="1" dirty="0">
                          <a:latin typeface="Arial"/>
                          <a:ea typeface="Calibri"/>
                          <a:cs typeface="Times New Roman"/>
                        </a:rPr>
                        <a:t>Sex</a:t>
                      </a:r>
                      <a:endParaRPr lang="en-US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b="1">
                          <a:latin typeface="Arial"/>
                          <a:ea typeface="Calibri"/>
                          <a:cs typeface="Times New Roman"/>
                        </a:rPr>
                        <a:t>Phenotype</a:t>
                      </a:r>
                      <a:endParaRPr lang="en-US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en-US" sz="2800" baseline="30000">
                          <a:latin typeface="Arial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en-US" sz="2800">
                          <a:latin typeface="Arial"/>
                          <a:ea typeface="Calibri"/>
                          <a:cs typeface="Times New Roman"/>
                        </a:rPr>
                        <a:t> X</a:t>
                      </a:r>
                      <a:r>
                        <a:rPr lang="en-US" sz="2800" baseline="30000">
                          <a:latin typeface="Arial"/>
                          <a:ea typeface="Calibri"/>
                          <a:cs typeface="Times New Roman"/>
                        </a:rPr>
                        <a:t>H</a:t>
                      </a:r>
                      <a:endParaRPr lang="en-US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2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2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en-US" sz="2800" baseline="30000">
                          <a:latin typeface="Arial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en-US" sz="2800">
                          <a:latin typeface="Arial"/>
                          <a:ea typeface="Calibri"/>
                          <a:cs typeface="Times New Roman"/>
                        </a:rPr>
                        <a:t> X</a:t>
                      </a:r>
                      <a:r>
                        <a:rPr lang="en-US" sz="2800" baseline="30000">
                          <a:latin typeface="Arial"/>
                          <a:ea typeface="Calibri"/>
                          <a:cs typeface="Times New Roman"/>
                        </a:rPr>
                        <a:t>h</a:t>
                      </a:r>
                      <a:endParaRPr lang="en-US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2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2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en-US" sz="2800" baseline="30000">
                          <a:latin typeface="Arial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en-US" sz="2800">
                          <a:latin typeface="Arial"/>
                          <a:ea typeface="Calibri"/>
                          <a:cs typeface="Times New Roman"/>
                        </a:rPr>
                        <a:t> X</a:t>
                      </a:r>
                      <a:r>
                        <a:rPr lang="en-US" sz="2800" baseline="30000">
                          <a:latin typeface="Arial"/>
                          <a:ea typeface="Calibri"/>
                          <a:cs typeface="Times New Roman"/>
                        </a:rPr>
                        <a:t>h</a:t>
                      </a:r>
                      <a:endParaRPr lang="en-US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2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2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en-US" sz="2800" baseline="30000">
                          <a:latin typeface="Arial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en-US" sz="2800">
                          <a:latin typeface="Arial"/>
                          <a:ea typeface="Calibri"/>
                          <a:cs typeface="Times New Roman"/>
                        </a:rPr>
                        <a:t>Y</a:t>
                      </a:r>
                      <a:endParaRPr lang="en-US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2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2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en-US" sz="2800" baseline="30000">
                          <a:latin typeface="Arial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en-US" sz="2800">
                          <a:latin typeface="Arial"/>
                          <a:ea typeface="Calibri"/>
                          <a:cs typeface="Times New Roman"/>
                        </a:rPr>
                        <a:t>Y</a:t>
                      </a:r>
                      <a:endParaRPr lang="en-US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2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28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Sample X-Linked Trait </a:t>
            </a:r>
            <a:r>
              <a:rPr lang="en-US" dirty="0" err="1" smtClean="0"/>
              <a:t>Punnett</a:t>
            </a:r>
            <a:r>
              <a:rPr lang="en-US" dirty="0" smtClean="0"/>
              <a:t> Square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16) Women with the genotype </a:t>
            </a:r>
            <a:r>
              <a:rPr lang="en-US" dirty="0" err="1" smtClean="0"/>
              <a:t>X</a:t>
            </a:r>
            <a:r>
              <a:rPr lang="en-US" baseline="30000" dirty="0" err="1" smtClean="0"/>
              <a:t>H</a:t>
            </a:r>
            <a:r>
              <a:rPr lang="en-US" dirty="0" err="1" smtClean="0"/>
              <a:t>X</a:t>
            </a:r>
            <a:r>
              <a:rPr lang="en-US" baseline="30000" dirty="0" err="1" smtClean="0"/>
              <a:t>h</a:t>
            </a:r>
            <a:r>
              <a:rPr lang="en-US" baseline="30000" dirty="0" smtClean="0"/>
              <a:t> </a:t>
            </a:r>
            <a:r>
              <a:rPr lang="en-US" dirty="0"/>
              <a:t> </a:t>
            </a:r>
            <a:r>
              <a:rPr lang="en-US" dirty="0" smtClean="0"/>
              <a:t>are called carriers?  Why?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17) </a:t>
            </a:r>
            <a:r>
              <a:rPr lang="en-US" dirty="0" err="1" smtClean="0"/>
              <a:t>Punnett</a:t>
            </a:r>
            <a:r>
              <a:rPr lang="en-US" dirty="0" smtClean="0"/>
              <a:t> square reminders…</a:t>
            </a:r>
          </a:p>
          <a:p>
            <a:pPr>
              <a:buNone/>
            </a:pPr>
            <a:r>
              <a:rPr lang="en-US" dirty="0"/>
              <a:t>		</a:t>
            </a:r>
            <a:r>
              <a:rPr lang="en-US" dirty="0" smtClean="0"/>
              <a:t>-Why do we use a </a:t>
            </a:r>
            <a:r>
              <a:rPr lang="en-US" dirty="0" err="1" smtClean="0"/>
              <a:t>Punnett</a:t>
            </a:r>
            <a:r>
              <a:rPr lang="en-US" dirty="0" smtClean="0"/>
              <a:t> square?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-Letters on top and left are alleles found in 	gametes.  What are gametes?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3048000" cy="60198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17) A </a:t>
            </a:r>
            <a:r>
              <a:rPr lang="en-US" dirty="0"/>
              <a:t>man who does not have hemophilia marries a woman who is a carrier of the hemophilia allele. 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	What are the genotypes of the parents?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	Set-up and fill in the </a:t>
            </a:r>
            <a:r>
              <a:rPr lang="en-US" dirty="0" err="1" smtClean="0"/>
              <a:t>Punnett</a:t>
            </a:r>
            <a:r>
              <a:rPr lang="en-US" dirty="0" smtClean="0"/>
              <a:t> square in the space to the right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962400" y="2743200"/>
            <a:ext cx="48006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Sex and phenotype frequencies in the offspring</a:t>
            </a:r>
            <a:r>
              <a:rPr lang="en-US" sz="2700" dirty="0" smtClean="0"/>
              <a:t>? (written as percentages)</a:t>
            </a: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402</Words>
  <Application>Microsoft Office PowerPoint</Application>
  <PresentationFormat>On-screen Show (4:3)</PresentationFormat>
  <Paragraphs>118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Unit 7, Part 3 Notes: Sex-Linked Traits and Dihybrid Crosses</vt:lpstr>
      <vt:lpstr>Types of Chromosomes in a Human Cell</vt:lpstr>
      <vt:lpstr>Slide 3</vt:lpstr>
      <vt:lpstr>Slide 4</vt:lpstr>
      <vt:lpstr>Sex-Linked Traits</vt:lpstr>
      <vt:lpstr>Example of an X-Linked Trait (hemophilia) </vt:lpstr>
      <vt:lpstr>Hemophilia: Possible Genotypes and Phenotypes for Males and Females </vt:lpstr>
      <vt:lpstr>Sample X-Linked Trait Punnett Square</vt:lpstr>
      <vt:lpstr>Slide 9</vt:lpstr>
      <vt:lpstr>Tracking the Inheritance of Two Traits</vt:lpstr>
      <vt:lpstr>Example Dihybrid Cross Problem</vt:lpstr>
      <vt:lpstr>FOIL Method</vt:lpstr>
      <vt:lpstr>Slide 13</vt:lpstr>
      <vt:lpstr>Slide 14</vt:lpstr>
      <vt:lpstr>Slide 15</vt:lpstr>
      <vt:lpstr>Another Example Dihybrid Cross Problem</vt:lpstr>
      <vt:lpstr>Slide 17</vt:lpstr>
      <vt:lpstr>Slide 18</vt:lpstr>
      <vt:lpstr>Slide 19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7, Part 3 Notes: Sex-Linked Traits and Dihybrid Crosses</dc:title>
  <dc:creator>Kate</dc:creator>
  <cp:lastModifiedBy>Kate</cp:lastModifiedBy>
  <cp:revision>4</cp:revision>
  <dcterms:created xsi:type="dcterms:W3CDTF">2017-03-20T22:13:33Z</dcterms:created>
  <dcterms:modified xsi:type="dcterms:W3CDTF">2017-03-21T00:18:16Z</dcterms:modified>
</cp:coreProperties>
</file>